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84" r:id="rId2"/>
    <p:sldId id="286" r:id="rId3"/>
    <p:sldId id="332" r:id="rId4"/>
    <p:sldId id="328" r:id="rId5"/>
    <p:sldId id="336" r:id="rId6"/>
    <p:sldId id="315" r:id="rId7"/>
    <p:sldId id="329" r:id="rId8"/>
    <p:sldId id="330" r:id="rId9"/>
    <p:sldId id="305" r:id="rId10"/>
    <p:sldId id="324" r:id="rId11"/>
    <p:sldId id="326" r:id="rId12"/>
    <p:sldId id="327" r:id="rId13"/>
    <p:sldId id="304" r:id="rId14"/>
    <p:sldId id="333" r:id="rId15"/>
    <p:sldId id="337" r:id="rId16"/>
    <p:sldId id="334" r:id="rId17"/>
    <p:sldId id="303" r:id="rId1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6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248" autoAdjust="0"/>
    <p:restoredTop sz="74237" autoAdjust="0"/>
  </p:normalViewPr>
  <p:slideViewPr>
    <p:cSldViewPr>
      <p:cViewPr>
        <p:scale>
          <a:sx n="73" d="100"/>
          <a:sy n="73" d="100"/>
        </p:scale>
        <p:origin x="-1236"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1962" y="-108"/>
      </p:cViewPr>
      <p:guideLst>
        <p:guide orient="horz" pos="3126"/>
        <p:guide pos="214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4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6412"/>
          </a:xfrm>
          <a:prstGeom prst="rect">
            <a:avLst/>
          </a:prstGeom>
        </p:spPr>
        <p:txBody>
          <a:bodyPr vert="horz" lIns="91440" tIns="45720" rIns="91440" bIns="45720" rtlCol="0"/>
          <a:lstStyle>
            <a:lvl1pPr algn="r">
              <a:defRPr sz="1200"/>
            </a:lvl1pPr>
          </a:lstStyle>
          <a:p>
            <a:fld id="{B03E3B2C-6E0A-40EE-829F-70B572911DF8}" type="datetimeFigureOut">
              <a:rPr lang="en-US" smtClean="0"/>
              <a:pPr/>
              <a:t>9/17/2013</a:t>
            </a:fld>
            <a:endParaRPr lang="en-GB"/>
          </a:p>
        </p:txBody>
      </p:sp>
      <p:sp>
        <p:nvSpPr>
          <p:cNvPr id="4" name="Footer Placeholder 3"/>
          <p:cNvSpPr>
            <a:spLocks noGrp="1"/>
          </p:cNvSpPr>
          <p:nvPr>
            <p:ph type="ftr" sz="quarter" idx="2"/>
          </p:nvPr>
        </p:nvSpPr>
        <p:spPr>
          <a:xfrm>
            <a:off x="0" y="9428630"/>
            <a:ext cx="2946400"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630"/>
            <a:ext cx="2946400" cy="496411"/>
          </a:xfrm>
          <a:prstGeom prst="rect">
            <a:avLst/>
          </a:prstGeom>
        </p:spPr>
        <p:txBody>
          <a:bodyPr vert="horz" lIns="91440" tIns="45720" rIns="91440" bIns="45720" rtlCol="0" anchor="b"/>
          <a:lstStyle>
            <a:lvl1pPr algn="r">
              <a:defRPr sz="1200"/>
            </a:lvl1pPr>
          </a:lstStyle>
          <a:p>
            <a:fld id="{BA9810ED-98A2-4D8E-ACB1-76B551F6E16E}" type="slidenum">
              <a:rPr lang="en-GB" smtClean="0"/>
              <a:pPr/>
              <a:t>‹#›</a:t>
            </a:fld>
            <a:endParaRPr lang="en-GB"/>
          </a:p>
        </p:txBody>
      </p:sp>
    </p:spTree>
    <p:extLst>
      <p:ext uri="{BB962C8B-B14F-4D97-AF65-F5344CB8AC3E}">
        <p14:creationId xmlns:p14="http://schemas.microsoft.com/office/powerpoint/2010/main" val="1614286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28C32056-C1C4-4368-85A5-F657EAE80A6E}" type="datetimeFigureOut">
              <a:rPr lang="en-US" smtClean="0"/>
              <a:pPr/>
              <a:t>9/17/2013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CA7CA414-6979-4C8A-9A59-A2FA8A1FABF7}" type="slidenum">
              <a:rPr lang="en-GB" smtClean="0"/>
              <a:pPr/>
              <a:t>‹#›</a:t>
            </a:fld>
            <a:endParaRPr lang="en-GB"/>
          </a:p>
        </p:txBody>
      </p:sp>
    </p:spTree>
    <p:extLst>
      <p:ext uri="{BB962C8B-B14F-4D97-AF65-F5344CB8AC3E}">
        <p14:creationId xmlns:p14="http://schemas.microsoft.com/office/powerpoint/2010/main" val="107523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CA7CA414-6979-4C8A-9A59-A2FA8A1FABF7}"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CA7CA414-6979-4C8A-9A59-A2FA8A1FABF7}"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CA7CA414-6979-4C8A-9A59-A2FA8A1FABF7}"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A7CA414-6979-4C8A-9A59-A2FA8A1FABF7}" type="slidenum">
              <a:rPr lang="en-GB" smtClean="0"/>
              <a:pPr/>
              <a:t>12</a:t>
            </a:fld>
            <a:endParaRPr lang="en-GB"/>
          </a:p>
        </p:txBody>
      </p:sp>
    </p:spTree>
    <p:extLst>
      <p:ext uri="{BB962C8B-B14F-4D97-AF65-F5344CB8AC3E}">
        <p14:creationId xmlns:p14="http://schemas.microsoft.com/office/powerpoint/2010/main" val="1670065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C401145-2E82-4F3F-B6C2-9ED37ACD66F4}" type="slidenum">
              <a:rPr lang="en-GB" smtClean="0">
                <a:latin typeface="Arial" pitchFamily="34" charset="0"/>
              </a:rPr>
              <a:pPr/>
              <a:t>13</a:t>
            </a:fld>
            <a:endParaRPr lang="en-GB"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06358" y="4715153"/>
            <a:ext cx="4984962" cy="4466987"/>
          </a:xfrm>
          <a:noFill/>
          <a:ln/>
        </p:spPr>
        <p:txBody>
          <a:bodyPr/>
          <a:lstStyle/>
          <a:p>
            <a:pPr eaLnBrk="1" hangingPunct="1"/>
            <a:endParaRPr lang="en-GB"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369AD95-DB9A-443E-B0EE-5BEA651B484A}" type="slidenum">
              <a:rPr lang="en-US" altLang="en-US" smtClean="0"/>
              <a:pPr/>
              <a:t>14</a:t>
            </a:fld>
            <a:endParaRPr lang="en-US"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C0352DB-75B1-4529-A408-62EE068263DC}" type="slidenum">
              <a:rPr lang="en-US" altLang="en-US" smtClean="0"/>
              <a:pPr/>
              <a:t>15</a:t>
            </a:fld>
            <a:endParaRPr lang="en-US" alt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GB" altLang="en-US" dirty="0" smtClean="0"/>
              <a:t>The Star Wars Kid</a:t>
            </a:r>
          </a:p>
          <a:p>
            <a:pPr eaLnBrk="1" hangingPunct="1"/>
            <a:r>
              <a:rPr lang="en-GB" altLang="en-US" dirty="0" smtClean="0"/>
              <a:t>Rated the most watched video in 2006</a:t>
            </a:r>
          </a:p>
          <a:p>
            <a:pPr eaLnBrk="1" hangingPunct="1"/>
            <a:r>
              <a:rPr lang="en-GB" altLang="en-US" dirty="0" smtClean="0"/>
              <a:t>Sent as an email attachment  to millions of people around the world</a:t>
            </a:r>
          </a:p>
          <a:p>
            <a:pPr eaLnBrk="1" hangingPunct="1"/>
            <a:r>
              <a:rPr lang="en-GB" altLang="en-US" dirty="0" smtClean="0"/>
              <a:t>Become a cult classic</a:t>
            </a:r>
          </a:p>
          <a:p>
            <a:pPr eaLnBrk="1" hangingPunct="1"/>
            <a:endParaRPr lang="en-GB" altLang="en-US" dirty="0" smtClean="0"/>
          </a:p>
          <a:p>
            <a:pPr eaLnBrk="1" hangingPunct="1"/>
            <a:r>
              <a:rPr lang="en-GB" altLang="en-US" dirty="0" smtClean="0"/>
              <a:t>The person in the film is a boy from Quebec who made the video for himself. It was stolen by friends and loaded onto the net, sent to a number of people who then forwarded it on.</a:t>
            </a:r>
          </a:p>
          <a:p>
            <a:pPr eaLnBrk="1" hangingPunct="1"/>
            <a:r>
              <a:rPr lang="en-GB" altLang="en-US" dirty="0" smtClean="0"/>
              <a:t>He then spent a year a psychiatric care.</a:t>
            </a:r>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7CA414-6979-4C8A-9A59-A2FA8A1FABF7}" type="slidenum">
              <a:rPr lang="en-GB" smtClean="0"/>
              <a:pPr/>
              <a:t>16</a:t>
            </a:fld>
            <a:endParaRPr lang="en-GB"/>
          </a:p>
        </p:txBody>
      </p:sp>
    </p:spTree>
    <p:extLst>
      <p:ext uri="{BB962C8B-B14F-4D97-AF65-F5344CB8AC3E}">
        <p14:creationId xmlns:p14="http://schemas.microsoft.com/office/powerpoint/2010/main" val="3709417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A7CA414-6979-4C8A-9A59-A2FA8A1FABF7}" type="slidenum">
              <a:rPr lang="en-GB" smtClean="0"/>
              <a:pPr/>
              <a:t>17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CE704A0F-E065-4CEF-B578-5A639240D581}" type="slidenum">
              <a:rPr lang="en-GB" smtClean="0"/>
              <a:pPr/>
              <a:t>2</a:t>
            </a:fld>
            <a:endParaRPr lang="en-GB" smtClean="0"/>
          </a:p>
        </p:txBody>
      </p:sp>
      <p:sp>
        <p:nvSpPr>
          <p:cNvPr id="25602" name="Rectangle 7"/>
          <p:cNvSpPr txBox="1">
            <a:spLocks noGrp="1" noChangeArrowheads="1"/>
          </p:cNvSpPr>
          <p:nvPr/>
        </p:nvSpPr>
        <p:spPr bwMode="auto">
          <a:xfrm>
            <a:off x="3851275" y="9429831"/>
            <a:ext cx="2946400" cy="496808"/>
          </a:xfrm>
          <a:prstGeom prst="rect">
            <a:avLst/>
          </a:prstGeom>
          <a:noFill/>
          <a:ln w="9525">
            <a:noFill/>
            <a:miter lim="800000"/>
            <a:headEnd/>
            <a:tailEnd/>
          </a:ln>
        </p:spPr>
        <p:txBody>
          <a:bodyPr lIns="90727" tIns="45363" rIns="90727" bIns="45363" anchor="b"/>
          <a:lstStyle/>
          <a:p>
            <a:pPr algn="r" eaLnBrk="0" hangingPunct="0"/>
            <a:fld id="{6319A5C6-523C-4F8B-B60B-ADF9EF1C781C}" type="slidenum">
              <a:rPr lang="en-US" sz="1200">
                <a:latin typeface="Times" pitchFamily="18" charset="0"/>
              </a:rPr>
              <a:pPr algn="r" eaLnBrk="0" hangingPunct="0"/>
              <a:t>2</a:t>
            </a:fld>
            <a:endParaRPr lang="en-US" sz="1200" dirty="0">
              <a:latin typeface="Times"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6464" y="4715711"/>
            <a:ext cx="4984750" cy="4466511"/>
          </a:xfrm>
          <a:noFill/>
          <a:ln/>
        </p:spPr>
        <p:txBody>
          <a:bodyPr>
            <a:normAutofit/>
          </a:bodyPr>
          <a:lstStyle/>
          <a:p>
            <a:pPr eaLnBrk="1" hangingPunct="1"/>
            <a:endParaRPr lang="en-US" baseline="0" dirty="0" smtClean="0"/>
          </a:p>
          <a:p>
            <a:pPr eaLnBrk="1" hangingPunct="1"/>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14FE12E-5F83-4633-92F5-0732A974093A}" type="slidenum">
              <a:rPr lang="en-US" altLang="en-US" smtClean="0"/>
              <a:pPr/>
              <a:t>3</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CE704A0F-E065-4CEF-B578-5A639240D581}" type="slidenum">
              <a:rPr lang="en-GB" smtClean="0"/>
              <a:pPr/>
              <a:t>4</a:t>
            </a:fld>
            <a:endParaRPr lang="en-GB" smtClean="0"/>
          </a:p>
        </p:txBody>
      </p:sp>
      <p:sp>
        <p:nvSpPr>
          <p:cNvPr id="25602" name="Rectangle 7"/>
          <p:cNvSpPr txBox="1">
            <a:spLocks noGrp="1" noChangeArrowheads="1"/>
          </p:cNvSpPr>
          <p:nvPr/>
        </p:nvSpPr>
        <p:spPr bwMode="auto">
          <a:xfrm>
            <a:off x="3851275" y="9429831"/>
            <a:ext cx="2946400" cy="496808"/>
          </a:xfrm>
          <a:prstGeom prst="rect">
            <a:avLst/>
          </a:prstGeom>
          <a:noFill/>
          <a:ln w="9525">
            <a:noFill/>
            <a:miter lim="800000"/>
            <a:headEnd/>
            <a:tailEnd/>
          </a:ln>
        </p:spPr>
        <p:txBody>
          <a:bodyPr lIns="90727" tIns="45363" rIns="90727" bIns="45363" anchor="b"/>
          <a:lstStyle/>
          <a:p>
            <a:pPr algn="r" eaLnBrk="0" hangingPunct="0"/>
            <a:fld id="{6319A5C6-523C-4F8B-B60B-ADF9EF1C781C}" type="slidenum">
              <a:rPr lang="en-US" sz="1200">
                <a:latin typeface="Times" pitchFamily="18" charset="0"/>
              </a:rPr>
              <a:pPr algn="r" eaLnBrk="0" hangingPunct="0"/>
              <a:t>4</a:t>
            </a:fld>
            <a:endParaRPr lang="en-US" sz="1200" dirty="0">
              <a:latin typeface="Times"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6464" y="4715711"/>
            <a:ext cx="4984750" cy="4466511"/>
          </a:xfrm>
          <a:noFill/>
          <a:ln/>
        </p:spPr>
        <p:txBody>
          <a:bodyPr>
            <a:normAutofit/>
          </a:bodyPr>
          <a:lstStyle/>
          <a:p>
            <a:pPr eaLnBrk="1" hangingPunct="1"/>
            <a:endParaRPr lang="en-US" baseline="0" dirty="0" smtClean="0"/>
          </a:p>
          <a:p>
            <a:pPr eaLnBrk="1" hangingPunct="1"/>
            <a:endParaRPr lang="en-US" baseline="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CE704A0F-E065-4CEF-B578-5A639240D581}" type="slidenum">
              <a:rPr lang="en-GB" smtClean="0"/>
              <a:pPr/>
              <a:t>5</a:t>
            </a:fld>
            <a:endParaRPr lang="en-GB" smtClean="0"/>
          </a:p>
        </p:txBody>
      </p:sp>
      <p:sp>
        <p:nvSpPr>
          <p:cNvPr id="25602" name="Rectangle 7"/>
          <p:cNvSpPr txBox="1">
            <a:spLocks noGrp="1" noChangeArrowheads="1"/>
          </p:cNvSpPr>
          <p:nvPr/>
        </p:nvSpPr>
        <p:spPr bwMode="auto">
          <a:xfrm>
            <a:off x="3851275" y="9429831"/>
            <a:ext cx="2946400" cy="496808"/>
          </a:xfrm>
          <a:prstGeom prst="rect">
            <a:avLst/>
          </a:prstGeom>
          <a:noFill/>
          <a:ln w="9525">
            <a:noFill/>
            <a:miter lim="800000"/>
            <a:headEnd/>
            <a:tailEnd/>
          </a:ln>
        </p:spPr>
        <p:txBody>
          <a:bodyPr lIns="90727" tIns="45363" rIns="90727" bIns="45363" anchor="b"/>
          <a:lstStyle/>
          <a:p>
            <a:pPr algn="r" eaLnBrk="0" hangingPunct="0"/>
            <a:fld id="{6319A5C6-523C-4F8B-B60B-ADF9EF1C781C}" type="slidenum">
              <a:rPr lang="en-US" sz="1200">
                <a:latin typeface="Times" pitchFamily="18" charset="0"/>
              </a:rPr>
              <a:pPr algn="r" eaLnBrk="0" hangingPunct="0"/>
              <a:t>5</a:t>
            </a:fld>
            <a:endParaRPr lang="en-US" sz="1200" dirty="0">
              <a:latin typeface="Times"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6464" y="4715711"/>
            <a:ext cx="4984750" cy="4466511"/>
          </a:xfrm>
          <a:noFill/>
          <a:ln/>
        </p:spPr>
        <p:txBody>
          <a:bodyPr>
            <a:normAutofit/>
          </a:bodyPr>
          <a:lstStyle/>
          <a:p>
            <a:pPr eaLnBrk="1" hangingPunct="1"/>
            <a:endParaRPr lang="en-US" baseline="0" dirty="0" smtClean="0"/>
          </a:p>
          <a:p>
            <a:pPr eaLnBrk="1" hangingPunct="1"/>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A7CA414-6979-4C8A-9A59-A2FA8A1FABF7}"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A7CA414-6979-4C8A-9A59-A2FA8A1FABF7}" type="slidenum">
              <a:rPr lang="en-GB" smtClean="0"/>
              <a:pPr/>
              <a:t>7</a:t>
            </a:fld>
            <a:endParaRPr lang="en-GB"/>
          </a:p>
        </p:txBody>
      </p:sp>
    </p:spTree>
    <p:extLst>
      <p:ext uri="{BB962C8B-B14F-4D97-AF65-F5344CB8AC3E}">
        <p14:creationId xmlns:p14="http://schemas.microsoft.com/office/powerpoint/2010/main" val="3431053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A7CA414-6979-4C8A-9A59-A2FA8A1FABF7}" type="slidenum">
              <a:rPr lang="en-GB" smtClean="0"/>
              <a:pPr/>
              <a:t>8</a:t>
            </a:fld>
            <a:endParaRPr lang="en-GB"/>
          </a:p>
        </p:txBody>
      </p:sp>
    </p:spTree>
    <p:extLst>
      <p:ext uri="{BB962C8B-B14F-4D97-AF65-F5344CB8AC3E}">
        <p14:creationId xmlns:p14="http://schemas.microsoft.com/office/powerpoint/2010/main" val="216600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CA7CA414-6979-4C8A-9A59-A2FA8A1FABF7}"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648200" y="1600200"/>
            <a:ext cx="4038600" cy="4525963"/>
          </a:xfrm>
        </p:spPr>
        <p:txBody>
          <a:bodyPr/>
          <a:lstStyle/>
          <a:p>
            <a:pPr lvl="0"/>
            <a:endParaRPr lang="en-GB" noProof="0" smtClean="0"/>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79CAD11F-20B3-41AF-BB3F-C2944AEE5D1C}" type="slidenum">
              <a:rPr lang="en-GB"/>
              <a:pPr>
                <a:defRPr/>
              </a:pPr>
              <a:t>‹#›</a:t>
            </a:fld>
            <a:endParaRPr lang="en-GB"/>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2"/>
          <p:cNvPicPr>
            <a:picLocks noChangeAspect="1" noChangeArrowheads="1"/>
          </p:cNvPicPr>
          <p:nvPr/>
        </p:nvPicPr>
        <p:blipFill>
          <a:blip r:embed="rId14" cstate="print"/>
          <a:srcRect/>
          <a:stretch>
            <a:fillRect/>
          </a:stretch>
        </p:blipFill>
        <p:spPr bwMode="auto">
          <a:xfrm>
            <a:off x="0" y="0"/>
            <a:ext cx="9144000" cy="200024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childnet.com/resources/digiducks-big-decision"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hyperlink" Target="http://www.thinkuknow.co.uk/5_7/hectorsworld/"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HPPj6viIBm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thinkuknow.co.uk/parent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YyzokhRfRJA"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42844" y="357167"/>
            <a:ext cx="7429552"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TextBox 5"/>
          <p:cNvSpPr txBox="1"/>
          <p:nvPr/>
        </p:nvSpPr>
        <p:spPr>
          <a:xfrm>
            <a:off x="762000" y="2743200"/>
            <a:ext cx="7848600" cy="1569660"/>
          </a:xfrm>
          <a:prstGeom prst="rect">
            <a:avLst/>
          </a:prstGeom>
          <a:noFill/>
        </p:spPr>
        <p:txBody>
          <a:bodyPr wrap="square" rtlCol="0">
            <a:spAutoFit/>
          </a:bodyPr>
          <a:lstStyle/>
          <a:p>
            <a:pPr algn="ctr"/>
            <a:r>
              <a:rPr lang="en-GB" sz="4800" b="1" i="1" dirty="0" smtClean="0">
                <a:latin typeface="Calibri" pitchFamily="34" charset="0"/>
              </a:rPr>
              <a:t>The Parents’ and Carers’ Guide to the Internet</a:t>
            </a:r>
            <a:endParaRPr lang="en-GB" sz="48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362200"/>
            <a:ext cx="6248400" cy="1200329"/>
          </a:xfrm>
          <a:prstGeom prst="rect">
            <a:avLst/>
          </a:prstGeom>
        </p:spPr>
        <p:txBody>
          <a:bodyPr wrap="square">
            <a:spAutoFit/>
          </a:bodyPr>
          <a:lstStyle/>
          <a:p>
            <a:endParaRPr lang="en-GB" dirty="0" smtClean="0"/>
          </a:p>
          <a:p>
            <a:endParaRPr lang="en-GB" dirty="0" smtClean="0"/>
          </a:p>
          <a:p>
            <a:endParaRPr lang="en-GB" dirty="0" smtClean="0"/>
          </a:p>
          <a:p>
            <a:endParaRPr lang="en-GB" dirty="0" smtClean="0"/>
          </a:p>
        </p:txBody>
      </p:sp>
      <p:sp>
        <p:nvSpPr>
          <p:cNvPr id="5" name="Rectangle 2"/>
          <p:cNvSpPr txBox="1">
            <a:spLocks noChangeArrowheads="1"/>
          </p:cNvSpPr>
          <p:nvPr/>
        </p:nvSpPr>
        <p:spPr>
          <a:xfrm>
            <a:off x="685800" y="228600"/>
            <a:ext cx="75438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b="1" dirty="0" smtClean="0"/>
              <a:t>E-Safety @ Archibald</a:t>
            </a:r>
            <a:r>
              <a:rPr lang="en-GB" dirty="0" smtClean="0"/>
              <a:t> </a:t>
            </a:r>
            <a:endParaRPr lang="en-US" dirty="0" smtClean="0"/>
          </a:p>
        </p:txBody>
      </p:sp>
      <p:pic>
        <p:nvPicPr>
          <p:cNvPr id="9" name="Picture 8">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31143" r="31857"/>
          <a:stretch/>
        </p:blipFill>
        <p:spPr>
          <a:xfrm>
            <a:off x="381000" y="1981200"/>
            <a:ext cx="2142191" cy="3048000"/>
          </a:xfrm>
          <a:prstGeom prst="rect">
            <a:avLst/>
          </a:prstGeom>
        </p:spPr>
      </p:pic>
      <p:sp>
        <p:nvSpPr>
          <p:cNvPr id="4" name="TextBox 3"/>
          <p:cNvSpPr txBox="1"/>
          <p:nvPr/>
        </p:nvSpPr>
        <p:spPr>
          <a:xfrm>
            <a:off x="3276600" y="2085200"/>
            <a:ext cx="5410200" cy="1569660"/>
          </a:xfrm>
          <a:prstGeom prst="rect">
            <a:avLst/>
          </a:prstGeom>
          <a:noFill/>
        </p:spPr>
        <p:txBody>
          <a:bodyPr wrap="square" rtlCol="0">
            <a:spAutoFit/>
          </a:bodyPr>
          <a:lstStyle/>
          <a:p>
            <a:r>
              <a:rPr lang="en-GB" sz="2400" dirty="0" smtClean="0"/>
              <a:t>In September all the children from Reception to Year 2 read and discuss Digiducks BIG Decision and watch cartoons from Hector’s World.</a:t>
            </a:r>
            <a:endParaRPr lang="en-GB" sz="2400" dirty="0"/>
          </a:p>
        </p:txBody>
      </p:sp>
      <p:pic>
        <p:nvPicPr>
          <p:cNvPr id="7" name="Picture 6" descr="images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5311" y="3962400"/>
            <a:ext cx="2560853"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437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362200"/>
            <a:ext cx="6248400" cy="1200329"/>
          </a:xfrm>
          <a:prstGeom prst="rect">
            <a:avLst/>
          </a:prstGeom>
        </p:spPr>
        <p:txBody>
          <a:bodyPr wrap="square">
            <a:spAutoFit/>
          </a:bodyPr>
          <a:lstStyle/>
          <a:p>
            <a:endParaRPr lang="en-GB" dirty="0" smtClean="0"/>
          </a:p>
          <a:p>
            <a:endParaRPr lang="en-GB" dirty="0" smtClean="0"/>
          </a:p>
          <a:p>
            <a:endParaRPr lang="en-GB" dirty="0" smtClean="0"/>
          </a:p>
          <a:p>
            <a:endParaRPr lang="en-GB" dirty="0" smtClean="0"/>
          </a:p>
        </p:txBody>
      </p:sp>
      <p:sp>
        <p:nvSpPr>
          <p:cNvPr id="5" name="Rectangle 2"/>
          <p:cNvSpPr txBox="1">
            <a:spLocks noChangeArrowheads="1"/>
          </p:cNvSpPr>
          <p:nvPr/>
        </p:nvSpPr>
        <p:spPr>
          <a:xfrm>
            <a:off x="685800" y="228600"/>
            <a:ext cx="75438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b="1" dirty="0" smtClean="0"/>
              <a:t>E-Safety @ Archibald</a:t>
            </a:r>
            <a:r>
              <a:rPr lang="en-GB" dirty="0" smtClean="0"/>
              <a:t> </a:t>
            </a:r>
            <a:endParaRPr lang="en-US" dirty="0" smtClean="0"/>
          </a:p>
        </p:txBody>
      </p:sp>
      <p:pic>
        <p:nvPicPr>
          <p:cNvPr id="3" name="Jigsa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887583"/>
            <a:ext cx="7450667" cy="4191000"/>
          </a:xfrm>
          <a:prstGeom prst="rect">
            <a:avLst/>
          </a:prstGeom>
        </p:spPr>
      </p:pic>
    </p:spTree>
    <p:extLst>
      <p:ext uri="{BB962C8B-B14F-4D97-AF65-F5344CB8AC3E}">
        <p14:creationId xmlns:p14="http://schemas.microsoft.com/office/powerpoint/2010/main" val="614573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1006" t="6451" r="5763" b="4196"/>
          <a:stretch>
            <a:fillRect/>
          </a:stretch>
        </p:blipFill>
        <p:spPr>
          <a:xfrm>
            <a:off x="1905000" y="2057400"/>
            <a:ext cx="4895850" cy="4469180"/>
          </a:xfrm>
          <a:prstGeom prst="rect">
            <a:avLst/>
          </a:prstGeom>
          <a:noFill/>
        </p:spPr>
      </p:pic>
      <p:sp>
        <p:nvSpPr>
          <p:cNvPr id="3" name="TextBox 2"/>
          <p:cNvSpPr txBox="1"/>
          <p:nvPr/>
        </p:nvSpPr>
        <p:spPr>
          <a:xfrm>
            <a:off x="1378131" y="304800"/>
            <a:ext cx="6019800" cy="707886"/>
          </a:xfrm>
          <a:prstGeom prst="rect">
            <a:avLst/>
          </a:prstGeom>
          <a:noFill/>
        </p:spPr>
        <p:txBody>
          <a:bodyPr wrap="square" rtlCol="0">
            <a:spAutoFit/>
          </a:bodyPr>
          <a:lstStyle/>
          <a:p>
            <a:r>
              <a:rPr lang="en-GB" sz="4000" b="1" dirty="0" smtClean="0"/>
              <a:t>5 Smart Rules</a:t>
            </a:r>
            <a:endParaRPr lang="en-GB" sz="4000" b="1" dirty="0"/>
          </a:p>
        </p:txBody>
      </p:sp>
    </p:spTree>
    <p:extLst>
      <p:ext uri="{BB962C8B-B14F-4D97-AF65-F5344CB8AC3E}">
        <p14:creationId xmlns:p14="http://schemas.microsoft.com/office/powerpoint/2010/main" val="4279859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1219200" y="381000"/>
            <a:ext cx="8135937" cy="923330"/>
          </a:xfrm>
          <a:prstGeom prst="rect">
            <a:avLst/>
          </a:prstGeom>
        </p:spPr>
        <p:txBody>
          <a:bodyPr vert="horz" lIns="91440" tIns="45720" rIns="91440" bIns="45720" rtlCol="0" anchor="ctr">
            <a:normAutofit/>
          </a:bodyPr>
          <a:lstStyle/>
          <a:p>
            <a:pPr>
              <a:spcBef>
                <a:spcPct val="0"/>
              </a:spcBef>
            </a:pPr>
            <a:endParaRPr lang="en-GB" sz="4400" b="1" dirty="0">
              <a:solidFill>
                <a:schemeClr val="bg1"/>
              </a:solidFill>
              <a:ea typeface="+mj-ea"/>
              <a:cs typeface="+mj-cs"/>
            </a:endParaRPr>
          </a:p>
        </p:txBody>
      </p:sp>
      <p:sp>
        <p:nvSpPr>
          <p:cNvPr id="10" name="TextBox 9"/>
          <p:cNvSpPr txBox="1"/>
          <p:nvPr/>
        </p:nvSpPr>
        <p:spPr>
          <a:xfrm>
            <a:off x="1371600" y="304800"/>
            <a:ext cx="6019800" cy="707886"/>
          </a:xfrm>
          <a:prstGeom prst="rect">
            <a:avLst/>
          </a:prstGeom>
          <a:noFill/>
        </p:spPr>
        <p:txBody>
          <a:bodyPr wrap="square" rtlCol="0">
            <a:spAutoFit/>
          </a:bodyPr>
          <a:lstStyle/>
          <a:p>
            <a:r>
              <a:rPr lang="en-GB" sz="4000" b="1" dirty="0" smtClean="0"/>
              <a:t>Top Tips Summary</a:t>
            </a:r>
            <a:endParaRPr lang="en-GB" sz="4000" b="1" dirty="0"/>
          </a:p>
        </p:txBody>
      </p:sp>
      <p:sp>
        <p:nvSpPr>
          <p:cNvPr id="11" name="Rectangle 10"/>
          <p:cNvSpPr/>
          <p:nvPr/>
        </p:nvSpPr>
        <p:spPr>
          <a:xfrm>
            <a:off x="762000" y="2133600"/>
            <a:ext cx="7696200" cy="4093428"/>
          </a:xfrm>
          <a:prstGeom prst="rect">
            <a:avLst/>
          </a:prstGeom>
        </p:spPr>
        <p:txBody>
          <a:bodyPr wrap="square">
            <a:spAutoFit/>
          </a:bodyPr>
          <a:lstStyle/>
          <a:p>
            <a:pPr marL="342900" indent="-342900">
              <a:buFont typeface="Arial" panose="020B0604020202020204" pitchFamily="34" charset="0"/>
              <a:buChar char="•"/>
            </a:pPr>
            <a:r>
              <a:rPr lang="en-GB" sz="2000" b="1" dirty="0" smtClean="0"/>
              <a:t>Talk to your child about what they’re up to online</a:t>
            </a:r>
            <a:r>
              <a:rPr lang="en-GB" sz="2000" dirty="0" smtClean="0"/>
              <a:t>. </a:t>
            </a:r>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b="1" dirty="0" smtClean="0"/>
              <a:t>Watch </a:t>
            </a:r>
            <a:r>
              <a:rPr lang="en-GB" sz="2000" b="1" dirty="0" err="1" smtClean="0"/>
              <a:t>Thinkuknow</a:t>
            </a:r>
            <a:r>
              <a:rPr lang="en-GB" sz="2000" b="1" dirty="0" smtClean="0"/>
              <a:t> films and cartoons with your child</a:t>
            </a:r>
            <a:r>
              <a:rPr lang="en-GB" sz="2000" dirty="0" smtClean="0"/>
              <a:t>. </a:t>
            </a:r>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b="1" dirty="0" smtClean="0"/>
              <a:t>Keep up-to-date with your child’s development online</a:t>
            </a:r>
            <a:r>
              <a:rPr lang="en-GB" sz="2000" dirty="0" smtClean="0"/>
              <a:t>. </a:t>
            </a:r>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b="1" dirty="0" smtClean="0"/>
              <a:t>Set boundaries in the online world just as you would in the real world</a:t>
            </a:r>
            <a:r>
              <a:rPr lang="en-GB" sz="2000" dirty="0" smtClean="0"/>
              <a:t>. </a:t>
            </a:r>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b="1" dirty="0" smtClean="0"/>
              <a:t>Keep all equipment that connects to the internet in a family space</a:t>
            </a:r>
            <a:r>
              <a:rPr lang="en-GB" sz="2000" dirty="0" smtClean="0"/>
              <a:t>. </a:t>
            </a:r>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b="1" dirty="0" smtClean="0"/>
              <a:t>Use parental controls on devices that link to the internet, such as the TV, laptops, computers, games consoles and mobile phones</a:t>
            </a:r>
            <a:r>
              <a:rPr lang="en-GB" sz="2000" dirty="0" smtClean="0"/>
              <a:t>. </a:t>
            </a:r>
            <a:endParaRPr lang="en-GB" sz="20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609600" y="1828800"/>
            <a:ext cx="7772400" cy="4419600"/>
          </a:xfrm>
        </p:spPr>
        <p:txBody>
          <a:bodyPr>
            <a:normAutofit/>
          </a:bodyPr>
          <a:lstStyle/>
          <a:p>
            <a:pPr eaLnBrk="1" hangingPunct="1">
              <a:lnSpc>
                <a:spcPct val="90000"/>
              </a:lnSpc>
              <a:buFont typeface="Wingdings" pitchFamily="2" charset="2"/>
              <a:buNone/>
              <a:defRPr/>
            </a:pPr>
            <a:endParaRPr lang="en-US" sz="1200" dirty="0" smtClean="0"/>
          </a:p>
          <a:p>
            <a:pPr eaLnBrk="1" hangingPunct="1">
              <a:lnSpc>
                <a:spcPct val="90000"/>
              </a:lnSpc>
              <a:defRPr/>
            </a:pPr>
            <a:r>
              <a:rPr lang="en-US" sz="2000" b="1" dirty="0" smtClean="0"/>
              <a:t>Help your children to understand that they should never give out personal details to online friends</a:t>
            </a:r>
          </a:p>
          <a:p>
            <a:pPr eaLnBrk="1" hangingPunct="1">
              <a:lnSpc>
                <a:spcPct val="90000"/>
              </a:lnSpc>
              <a:defRPr/>
            </a:pPr>
            <a:endParaRPr lang="en-US" sz="2000" b="1" dirty="0" smtClean="0"/>
          </a:p>
          <a:p>
            <a:pPr eaLnBrk="1" hangingPunct="1">
              <a:lnSpc>
                <a:spcPct val="90000"/>
              </a:lnSpc>
              <a:defRPr/>
            </a:pPr>
            <a:r>
              <a:rPr lang="en-US" sz="2000" b="1" dirty="0" smtClean="0"/>
              <a:t>If your child receives spam/junk email  and texts, remind them never to believe them, reply to them or use them</a:t>
            </a:r>
          </a:p>
          <a:p>
            <a:pPr eaLnBrk="1" hangingPunct="1">
              <a:lnSpc>
                <a:spcPct val="90000"/>
              </a:lnSpc>
              <a:defRPr/>
            </a:pPr>
            <a:endParaRPr lang="en-US" sz="2000" b="1" dirty="0" smtClean="0"/>
          </a:p>
          <a:p>
            <a:pPr>
              <a:lnSpc>
                <a:spcPct val="80000"/>
              </a:lnSpc>
              <a:defRPr/>
            </a:pPr>
            <a:r>
              <a:rPr lang="en-US" sz="2000" b="1" dirty="0"/>
              <a:t>It's not a good idea for your child to open files that are from people they don't know</a:t>
            </a:r>
          </a:p>
          <a:p>
            <a:pPr>
              <a:lnSpc>
                <a:spcPct val="80000"/>
              </a:lnSpc>
              <a:buNone/>
              <a:defRPr/>
            </a:pPr>
            <a:endParaRPr lang="en-US" sz="2000" b="1" dirty="0"/>
          </a:p>
          <a:p>
            <a:pPr>
              <a:lnSpc>
                <a:spcPct val="80000"/>
              </a:lnSpc>
              <a:defRPr/>
            </a:pPr>
            <a:r>
              <a:rPr lang="en-US" sz="2000" b="1" dirty="0"/>
              <a:t>Help your child to understand that some people lie online </a:t>
            </a:r>
          </a:p>
          <a:p>
            <a:pPr>
              <a:lnSpc>
                <a:spcPct val="80000"/>
              </a:lnSpc>
              <a:buNone/>
              <a:defRPr/>
            </a:pPr>
            <a:endParaRPr lang="en-US" sz="2000" b="1" dirty="0"/>
          </a:p>
          <a:p>
            <a:pPr>
              <a:lnSpc>
                <a:spcPct val="80000"/>
              </a:lnSpc>
              <a:defRPr/>
            </a:pPr>
            <a:r>
              <a:rPr lang="en-US" sz="2000" b="1" dirty="0" smtClean="0"/>
              <a:t>Teach </a:t>
            </a:r>
            <a:r>
              <a:rPr lang="en-US" sz="2000" b="1" dirty="0"/>
              <a:t>young people how to block someone online and report them if they feel uncomfortable</a:t>
            </a:r>
          </a:p>
          <a:p>
            <a:pPr eaLnBrk="1" hangingPunct="1">
              <a:lnSpc>
                <a:spcPct val="90000"/>
              </a:lnSpc>
              <a:defRPr/>
            </a:pPr>
            <a:endParaRPr lang="en-US" sz="1800" dirty="0" smtClean="0"/>
          </a:p>
          <a:p>
            <a:pPr eaLnBrk="1" hangingPunct="1">
              <a:lnSpc>
                <a:spcPct val="90000"/>
              </a:lnSpc>
              <a:defRPr/>
            </a:pPr>
            <a:endParaRPr lang="en-US" sz="2000" dirty="0" smtClean="0"/>
          </a:p>
          <a:p>
            <a:pPr eaLnBrk="1" hangingPunct="1">
              <a:lnSpc>
                <a:spcPct val="90000"/>
              </a:lnSpc>
              <a:defRPr/>
            </a:pPr>
            <a:endParaRPr lang="en-US" sz="2000" dirty="0" smtClean="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t="30449" r="14453" b="15878"/>
          <a:stretch>
            <a:fillRect/>
          </a:stretch>
        </p:blipFill>
        <p:spPr bwMode="auto">
          <a:xfrm>
            <a:off x="6324600" y="5715000"/>
            <a:ext cx="2096516"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0445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2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28600" y="152400"/>
            <a:ext cx="8229600" cy="1143000"/>
          </a:xfrm>
        </p:spPr>
        <p:txBody>
          <a:bodyPr/>
          <a:lstStyle/>
          <a:p>
            <a:pPr eaLnBrk="1" hangingPunct="1">
              <a:defRPr/>
            </a:pPr>
            <a:r>
              <a:rPr lang="en-GB" b="1" dirty="0" smtClean="0"/>
              <a:t>Star Wars Kid</a:t>
            </a:r>
            <a:endParaRPr lang="en-US" b="1" dirty="0" smtClean="0"/>
          </a:p>
        </p:txBody>
      </p:sp>
      <p:pic>
        <p:nvPicPr>
          <p:cNvPr id="9219" name="Picture 3">
            <a:hlinkClick r:id="rId3"/>
          </p:cNvPr>
          <p:cNvPicPr>
            <a:picLocks noGrp="1" noChangeAspect="1" noChangeArrowheads="1"/>
          </p:cNvPicPr>
          <p:nvPr>
            <p:ph type="body"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219200" y="1676400"/>
            <a:ext cx="6705600" cy="4710112"/>
          </a:xfrm>
        </p:spPr>
      </p:pic>
    </p:spTree>
    <p:extLst>
      <p:ext uri="{BB962C8B-B14F-4D97-AF65-F5344CB8AC3E}">
        <p14:creationId xmlns:p14="http://schemas.microsoft.com/office/powerpoint/2010/main" val="216936065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Grp="1" noChangeArrowheads="1"/>
          </p:cNvSpPr>
          <p:nvPr>
            <p:ph type="body" idx="1"/>
          </p:nvPr>
        </p:nvSpPr>
        <p:spPr>
          <a:xfrm>
            <a:off x="1371600" y="1981200"/>
            <a:ext cx="6400800" cy="5546725"/>
          </a:xfrm>
        </p:spPr>
        <p:txBody>
          <a:bodyPr/>
          <a:lstStyle/>
          <a:p>
            <a:pPr algn="ctr" eaLnBrk="1" hangingPunct="1">
              <a:lnSpc>
                <a:spcPct val="90000"/>
              </a:lnSpc>
              <a:buFont typeface="Wingdings" pitchFamily="2" charset="2"/>
              <a:buNone/>
              <a:defRPr/>
            </a:pPr>
            <a:r>
              <a:rPr lang="en-GB" sz="5400" b="1" i="1" dirty="0" smtClean="0"/>
              <a:t>E-Safety is not about taking away all of the risks but about minimising these by educating our children.</a:t>
            </a:r>
            <a:endParaRPr lang="en-US" dirty="0" smtClean="0"/>
          </a:p>
        </p:txBody>
      </p:sp>
    </p:spTree>
    <p:extLst>
      <p:ext uri="{BB962C8B-B14F-4D97-AF65-F5344CB8AC3E}">
        <p14:creationId xmlns:p14="http://schemas.microsoft.com/office/powerpoint/2010/main" val="711643022"/>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3480" y="350520"/>
            <a:ext cx="4724400" cy="769441"/>
          </a:xfrm>
          <a:prstGeom prst="rect">
            <a:avLst/>
          </a:prstGeom>
          <a:noFill/>
        </p:spPr>
        <p:txBody>
          <a:bodyPr wrap="square" rtlCol="0">
            <a:spAutoFit/>
          </a:bodyPr>
          <a:lstStyle/>
          <a:p>
            <a:r>
              <a:rPr lang="en-GB" sz="4400" b="1" dirty="0" smtClean="0">
                <a:solidFill>
                  <a:schemeClr val="bg1"/>
                </a:solidFill>
              </a:rPr>
              <a:t> </a:t>
            </a:r>
            <a:endParaRPr lang="en-GB" sz="4400" b="1" dirty="0">
              <a:solidFill>
                <a:schemeClr val="bg1"/>
              </a:solidFill>
            </a:endParaRPr>
          </a:p>
        </p:txBody>
      </p:sp>
      <p:sp>
        <p:nvSpPr>
          <p:cNvPr id="4" name="TextBox 3"/>
          <p:cNvSpPr txBox="1"/>
          <p:nvPr/>
        </p:nvSpPr>
        <p:spPr>
          <a:xfrm>
            <a:off x="1905000" y="5562600"/>
            <a:ext cx="5562600" cy="523220"/>
          </a:xfrm>
          <a:prstGeom prst="rect">
            <a:avLst/>
          </a:prstGeom>
          <a:noFill/>
        </p:spPr>
        <p:txBody>
          <a:bodyPr wrap="square" rtlCol="0">
            <a:spAutoFit/>
          </a:bodyPr>
          <a:lstStyle/>
          <a:p>
            <a:pPr algn="ctr"/>
            <a:r>
              <a:rPr lang="en-GB" sz="2800" dirty="0" smtClean="0">
                <a:solidFill>
                  <a:schemeClr val="bg1"/>
                </a:solidFill>
                <a:hlinkClick r:id="rId3"/>
              </a:rPr>
              <a:t>www.thinkuknow.co.uk/parents</a:t>
            </a:r>
            <a:r>
              <a:rPr lang="en-GB" sz="2800" dirty="0" smtClean="0"/>
              <a:t> </a:t>
            </a:r>
            <a:endParaRPr lang="en-GB" dirty="0"/>
          </a:p>
        </p:txBody>
      </p:sp>
      <p:pic>
        <p:nvPicPr>
          <p:cNvPr id="1026" name="Picture 2"/>
          <p:cNvPicPr>
            <a:picLocks noChangeAspect="1" noChangeArrowheads="1"/>
          </p:cNvPicPr>
          <p:nvPr/>
        </p:nvPicPr>
        <p:blipFill>
          <a:blip r:embed="rId4" cstate="print"/>
          <a:srcRect l="31669" t="7000" r="13125" b="85414"/>
          <a:stretch>
            <a:fillRect/>
          </a:stretch>
        </p:blipFill>
        <p:spPr bwMode="auto">
          <a:xfrm>
            <a:off x="685800" y="1905000"/>
            <a:ext cx="7680960" cy="533400"/>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l="31669" t="56333" r="13125" b="5000"/>
          <a:stretch>
            <a:fillRect/>
          </a:stretch>
        </p:blipFill>
        <p:spPr bwMode="auto">
          <a:xfrm>
            <a:off x="1371600" y="2514600"/>
            <a:ext cx="6243145" cy="251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8"/>
          <p:cNvSpPr txBox="1">
            <a:spLocks noChangeArrowheads="1"/>
          </p:cNvSpPr>
          <p:nvPr/>
        </p:nvSpPr>
        <p:spPr bwMode="auto">
          <a:xfrm>
            <a:off x="755650" y="1628775"/>
            <a:ext cx="7632700" cy="396875"/>
          </a:xfrm>
          <a:prstGeom prst="rect">
            <a:avLst/>
          </a:prstGeom>
          <a:noFill/>
          <a:ln w="9525">
            <a:noFill/>
            <a:miter lim="800000"/>
            <a:headEnd/>
            <a:tailEnd/>
          </a:ln>
        </p:spPr>
        <p:txBody>
          <a:bodyPr>
            <a:spAutoFit/>
          </a:bodyPr>
          <a:lstStyle/>
          <a:p>
            <a:pPr eaLnBrk="0" hangingPunct="0"/>
            <a:endParaRPr lang="en-US" sz="2000"/>
          </a:p>
        </p:txBody>
      </p:sp>
      <p:sp>
        <p:nvSpPr>
          <p:cNvPr id="24579" name="Rectangle 4"/>
          <p:cNvSpPr>
            <a:spLocks noChangeArrowheads="1"/>
          </p:cNvSpPr>
          <p:nvPr/>
        </p:nvSpPr>
        <p:spPr bwMode="auto">
          <a:xfrm>
            <a:off x="457200" y="2286000"/>
            <a:ext cx="8358218" cy="3138487"/>
          </a:xfrm>
          <a:prstGeom prst="rect">
            <a:avLst/>
          </a:prstGeom>
        </p:spPr>
        <p:txBody>
          <a:bodyPr/>
          <a:lstStyle/>
          <a:p>
            <a:pPr marL="342900" indent="-342900" algn="ctr">
              <a:spcBef>
                <a:spcPct val="20000"/>
              </a:spcBef>
            </a:pPr>
            <a:endParaRPr lang="en-GB" sz="4400" b="1" kern="0" dirty="0" smtClean="0">
              <a:latin typeface="+mn-lt"/>
            </a:endParaRPr>
          </a:p>
        </p:txBody>
      </p:sp>
      <p:sp>
        <p:nvSpPr>
          <p:cNvPr id="5" name="TextBox 4"/>
          <p:cNvSpPr txBox="1"/>
          <p:nvPr/>
        </p:nvSpPr>
        <p:spPr>
          <a:xfrm>
            <a:off x="6172200" y="2438400"/>
            <a:ext cx="2743200" cy="584775"/>
          </a:xfrm>
          <a:prstGeom prst="rect">
            <a:avLst/>
          </a:prstGeom>
          <a:noFill/>
        </p:spPr>
        <p:txBody>
          <a:bodyPr wrap="square" rtlCol="0">
            <a:spAutoFit/>
          </a:bodyPr>
          <a:lstStyle/>
          <a:p>
            <a:endParaRPr lang="en-GB" sz="1600" dirty="0" smtClean="0"/>
          </a:p>
          <a:p>
            <a:endParaRPr lang="en-GB" sz="1600" dirty="0"/>
          </a:p>
        </p:txBody>
      </p:sp>
      <p:sp>
        <p:nvSpPr>
          <p:cNvPr id="7" name="Rectangle 6"/>
          <p:cNvSpPr/>
          <p:nvPr/>
        </p:nvSpPr>
        <p:spPr>
          <a:xfrm>
            <a:off x="2499946" y="152400"/>
            <a:ext cx="3900428" cy="707886"/>
          </a:xfrm>
          <a:prstGeom prst="rect">
            <a:avLst/>
          </a:prstGeom>
        </p:spPr>
        <p:txBody>
          <a:bodyPr wrap="none">
            <a:spAutoFit/>
          </a:bodyPr>
          <a:lstStyle/>
          <a:p>
            <a:pPr marL="342900" indent="-342900" algn="ctr">
              <a:spcBef>
                <a:spcPct val="20000"/>
              </a:spcBef>
            </a:pPr>
            <a:r>
              <a:rPr lang="en-GB" sz="4000" b="1" kern="0" dirty="0" smtClean="0">
                <a:solidFill>
                  <a:schemeClr val="bg1"/>
                </a:solidFill>
              </a:rPr>
              <a:t>What is E-Safety?</a:t>
            </a:r>
          </a:p>
        </p:txBody>
      </p:sp>
      <p:sp>
        <p:nvSpPr>
          <p:cNvPr id="15" name="Rectangle 14"/>
          <p:cNvSpPr/>
          <p:nvPr/>
        </p:nvSpPr>
        <p:spPr>
          <a:xfrm>
            <a:off x="5867400" y="2743200"/>
            <a:ext cx="2895600" cy="1126462"/>
          </a:xfrm>
          <a:prstGeom prst="rect">
            <a:avLst/>
          </a:prstGeom>
        </p:spPr>
        <p:txBody>
          <a:bodyPr wrap="square">
            <a:spAutoFit/>
          </a:bodyPr>
          <a:lstStyle/>
          <a:p>
            <a:pPr marL="342900" indent="-342900">
              <a:spcBef>
                <a:spcPct val="20000"/>
              </a:spcBef>
            </a:pPr>
            <a:r>
              <a:rPr lang="en-US" sz="1600" b="1" kern="0" dirty="0" smtClean="0">
                <a:solidFill>
                  <a:schemeClr val="bg1"/>
                </a:solidFill>
              </a:rPr>
              <a:t>24% </a:t>
            </a:r>
            <a:r>
              <a:rPr lang="en-US" sz="1600" kern="0" dirty="0" smtClean="0">
                <a:solidFill>
                  <a:schemeClr val="bg1"/>
                </a:solidFill>
              </a:rPr>
              <a:t>of 11 – 16’s  who use the internet at home</a:t>
            </a:r>
          </a:p>
          <a:p>
            <a:pPr marL="342900" indent="-342900">
              <a:spcBef>
                <a:spcPct val="20000"/>
              </a:spcBef>
            </a:pPr>
            <a:r>
              <a:rPr lang="en-US" sz="1600" kern="0" dirty="0" smtClean="0">
                <a:solidFill>
                  <a:schemeClr val="bg1"/>
                </a:solidFill>
              </a:rPr>
              <a:t> feel more confident on the internet than in real life </a:t>
            </a:r>
          </a:p>
        </p:txBody>
      </p:sp>
      <p:sp>
        <p:nvSpPr>
          <p:cNvPr id="2" name="Rectangle 1"/>
          <p:cNvSpPr/>
          <p:nvPr/>
        </p:nvSpPr>
        <p:spPr>
          <a:xfrm>
            <a:off x="1066800" y="2274838"/>
            <a:ext cx="6934200" cy="3548023"/>
          </a:xfrm>
          <a:prstGeom prst="rect">
            <a:avLst/>
          </a:prstGeom>
        </p:spPr>
        <p:txBody>
          <a:bodyPr wrap="square">
            <a:spAutoFit/>
          </a:bodyPr>
          <a:lstStyle/>
          <a:p>
            <a:pPr algn="ctr">
              <a:lnSpc>
                <a:spcPct val="80000"/>
              </a:lnSpc>
              <a:spcBef>
                <a:spcPct val="0"/>
              </a:spcBef>
              <a:defRPr/>
            </a:pPr>
            <a:r>
              <a:rPr lang="en-GB" sz="2400" dirty="0"/>
              <a:t> </a:t>
            </a:r>
            <a:r>
              <a:rPr lang="en-GB" sz="2800" dirty="0"/>
              <a:t>E-Safety encompasses the use of Internet technologies and electronic communications such as webcams, digital video equipment, mobile phones and camera phones.  </a:t>
            </a:r>
          </a:p>
          <a:p>
            <a:pPr algn="ctr">
              <a:lnSpc>
                <a:spcPct val="80000"/>
              </a:lnSpc>
              <a:spcBef>
                <a:spcPct val="0"/>
              </a:spcBef>
              <a:defRPr/>
            </a:pPr>
            <a:endParaRPr lang="en-GB" sz="2800" dirty="0"/>
          </a:p>
          <a:p>
            <a:pPr algn="ctr">
              <a:lnSpc>
                <a:spcPct val="80000"/>
              </a:lnSpc>
              <a:spcBef>
                <a:spcPct val="0"/>
              </a:spcBef>
              <a:defRPr/>
            </a:pPr>
            <a:r>
              <a:rPr lang="en-GB" sz="2800" dirty="0"/>
              <a:t>It highlights the need to educate pupils about the benefits, risks and responsibilities of using information technology as well as raising user’s awareness of how to keep themselves safe using electronic technology.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idx="1"/>
          </p:nvPr>
        </p:nvSpPr>
        <p:spPr>
          <a:xfrm>
            <a:off x="457200" y="2133600"/>
            <a:ext cx="8229600" cy="4525963"/>
          </a:xfrm>
        </p:spPr>
        <p:txBody>
          <a:bodyPr/>
          <a:lstStyle/>
          <a:p>
            <a:pPr eaLnBrk="1" hangingPunct="1">
              <a:defRPr/>
            </a:pPr>
            <a:r>
              <a:rPr lang="en-GB" dirty="0" smtClean="0"/>
              <a:t>Educate children to be responsible users of ICT </a:t>
            </a:r>
          </a:p>
          <a:p>
            <a:pPr eaLnBrk="1" hangingPunct="1">
              <a:defRPr/>
            </a:pPr>
            <a:r>
              <a:rPr lang="en-GB" dirty="0" smtClean="0"/>
              <a:t>Safe and effective use of ICT at home and at school</a:t>
            </a:r>
          </a:p>
          <a:p>
            <a:pPr eaLnBrk="1" hangingPunct="1">
              <a:defRPr/>
            </a:pPr>
            <a:r>
              <a:rPr lang="en-GB" dirty="0" smtClean="0"/>
              <a:t>Promote the positive uses and benefits of ICT</a:t>
            </a:r>
          </a:p>
          <a:p>
            <a:pPr eaLnBrk="1" hangingPunct="1">
              <a:defRPr/>
            </a:pPr>
            <a:r>
              <a:rPr lang="en-GB" dirty="0" smtClean="0"/>
              <a:t>Raise awareness of the risks</a:t>
            </a:r>
            <a:endParaRPr lang="en-US" dirty="0" smtClean="0"/>
          </a:p>
          <a:p>
            <a:pPr eaLnBrk="1" hangingPunct="1">
              <a:buFont typeface="Wingdings" pitchFamily="2" charset="2"/>
              <a:buNone/>
              <a:defRPr/>
            </a:pPr>
            <a:endParaRPr lang="en-US" dirty="0" smtClean="0"/>
          </a:p>
        </p:txBody>
      </p:sp>
      <p:sp>
        <p:nvSpPr>
          <p:cNvPr id="112644" name="Rectangle 4"/>
          <p:cNvSpPr>
            <a:spLocks noGrp="1" noChangeArrowheads="1"/>
          </p:cNvSpPr>
          <p:nvPr>
            <p:ph type="title"/>
          </p:nvPr>
        </p:nvSpPr>
        <p:spPr>
          <a:xfrm>
            <a:off x="457200" y="152400"/>
            <a:ext cx="8229600" cy="1143000"/>
          </a:xfrm>
        </p:spPr>
        <p:txBody>
          <a:bodyPr/>
          <a:lstStyle/>
          <a:p>
            <a:pPr eaLnBrk="1" hangingPunct="1">
              <a:defRPr/>
            </a:pPr>
            <a:r>
              <a:rPr lang="en-GB" b="1" dirty="0" smtClean="0"/>
              <a:t>School Aims</a:t>
            </a:r>
            <a:endParaRPr lang="en-US" b="1" dirty="0" smtClean="0"/>
          </a:p>
        </p:txBody>
      </p:sp>
    </p:spTree>
    <p:extLst>
      <p:ext uri="{BB962C8B-B14F-4D97-AF65-F5344CB8AC3E}">
        <p14:creationId xmlns:p14="http://schemas.microsoft.com/office/powerpoint/2010/main" val="14758807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additive="base">
                                        <p:cTn id="7" dur="2000" fill="hold"/>
                                        <p:tgtEl>
                                          <p:spTgt spid="11264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12643">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8" fill="hold" nodeType="afterEffect">
                                  <p:stCondLst>
                                    <p:cond delay="2000"/>
                                  </p:stCondLst>
                                  <p:childTnLst>
                                    <p:set>
                                      <p:cBhvr>
                                        <p:cTn id="11" dur="1" fill="hold">
                                          <p:stCondLst>
                                            <p:cond delay="0"/>
                                          </p:stCondLst>
                                        </p:cTn>
                                        <p:tgtEl>
                                          <p:spTgt spid="112643">
                                            <p:txEl>
                                              <p:pRg st="1" end="1"/>
                                            </p:txEl>
                                          </p:spTgt>
                                        </p:tgtEl>
                                        <p:attrNameLst>
                                          <p:attrName>style.visibility</p:attrName>
                                        </p:attrNameLst>
                                      </p:cBhvr>
                                      <p:to>
                                        <p:strVal val="visible"/>
                                      </p:to>
                                    </p:set>
                                    <p:anim calcmode="lin" valueType="num">
                                      <p:cBhvr additive="base">
                                        <p:cTn id="12" dur="2000" fill="hold"/>
                                        <p:tgtEl>
                                          <p:spTgt spid="112643">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112643">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6000"/>
                            </p:stCondLst>
                            <p:childTnLst>
                              <p:par>
                                <p:cTn id="15" presetID="2" presetClass="entr" presetSubtype="2" fill="hold" nodeType="afterEffect">
                                  <p:stCondLst>
                                    <p:cond delay="2000"/>
                                  </p:stCondLst>
                                  <p:childTnLst>
                                    <p:set>
                                      <p:cBhvr>
                                        <p:cTn id="16" dur="1" fill="hold">
                                          <p:stCondLst>
                                            <p:cond delay="0"/>
                                          </p:stCondLst>
                                        </p:cTn>
                                        <p:tgtEl>
                                          <p:spTgt spid="112643">
                                            <p:txEl>
                                              <p:pRg st="2" end="2"/>
                                            </p:txEl>
                                          </p:spTgt>
                                        </p:tgtEl>
                                        <p:attrNameLst>
                                          <p:attrName>style.visibility</p:attrName>
                                        </p:attrNameLst>
                                      </p:cBhvr>
                                      <p:to>
                                        <p:strVal val="visible"/>
                                      </p:to>
                                    </p:set>
                                    <p:anim calcmode="lin" valueType="num">
                                      <p:cBhvr additive="base">
                                        <p:cTn id="17" dur="2000" fill="hold"/>
                                        <p:tgtEl>
                                          <p:spTgt spid="112643">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12643">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0000"/>
                            </p:stCondLst>
                            <p:childTnLst>
                              <p:par>
                                <p:cTn id="20" presetID="2" presetClass="entr" presetSubtype="4" fill="hold" nodeType="afterEffect">
                                  <p:stCondLst>
                                    <p:cond delay="2000"/>
                                  </p:stCondLst>
                                  <p:childTnLst>
                                    <p:set>
                                      <p:cBhvr>
                                        <p:cTn id="21" dur="1" fill="hold">
                                          <p:stCondLst>
                                            <p:cond delay="0"/>
                                          </p:stCondLst>
                                        </p:cTn>
                                        <p:tgtEl>
                                          <p:spTgt spid="112643">
                                            <p:txEl>
                                              <p:pRg st="3" end="3"/>
                                            </p:txEl>
                                          </p:spTgt>
                                        </p:tgtEl>
                                        <p:attrNameLst>
                                          <p:attrName>style.visibility</p:attrName>
                                        </p:attrNameLst>
                                      </p:cBhvr>
                                      <p:to>
                                        <p:strVal val="visible"/>
                                      </p:to>
                                    </p:set>
                                    <p:anim calcmode="lin" valueType="num">
                                      <p:cBhvr additive="base">
                                        <p:cTn id="22" dur="2000" fill="hold"/>
                                        <p:tgtEl>
                                          <p:spTgt spid="11264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126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8"/>
          <p:cNvSpPr txBox="1">
            <a:spLocks noChangeArrowheads="1"/>
          </p:cNvSpPr>
          <p:nvPr/>
        </p:nvSpPr>
        <p:spPr bwMode="auto">
          <a:xfrm>
            <a:off x="755650" y="1628775"/>
            <a:ext cx="7632700" cy="396875"/>
          </a:xfrm>
          <a:prstGeom prst="rect">
            <a:avLst/>
          </a:prstGeom>
          <a:noFill/>
          <a:ln w="9525">
            <a:noFill/>
            <a:miter lim="800000"/>
            <a:headEnd/>
            <a:tailEnd/>
          </a:ln>
        </p:spPr>
        <p:txBody>
          <a:bodyPr>
            <a:spAutoFit/>
          </a:bodyPr>
          <a:lstStyle/>
          <a:p>
            <a:pPr eaLnBrk="0" hangingPunct="0"/>
            <a:endParaRPr lang="en-US" sz="2000"/>
          </a:p>
        </p:txBody>
      </p:sp>
      <p:sp>
        <p:nvSpPr>
          <p:cNvPr id="24579" name="Rectangle 4"/>
          <p:cNvSpPr>
            <a:spLocks noChangeArrowheads="1"/>
          </p:cNvSpPr>
          <p:nvPr/>
        </p:nvSpPr>
        <p:spPr bwMode="auto">
          <a:xfrm>
            <a:off x="457200" y="2286000"/>
            <a:ext cx="8358218" cy="3138487"/>
          </a:xfrm>
          <a:prstGeom prst="rect">
            <a:avLst/>
          </a:prstGeom>
        </p:spPr>
        <p:txBody>
          <a:bodyPr/>
          <a:lstStyle/>
          <a:p>
            <a:pPr marL="342900" indent="-342900" algn="ctr">
              <a:spcBef>
                <a:spcPct val="20000"/>
              </a:spcBef>
            </a:pPr>
            <a:endParaRPr lang="en-GB" sz="4400" b="1" kern="0" dirty="0" smtClean="0">
              <a:latin typeface="+mn-lt"/>
            </a:endParaRPr>
          </a:p>
        </p:txBody>
      </p:sp>
      <p:sp>
        <p:nvSpPr>
          <p:cNvPr id="7" name="Rectangle 6"/>
          <p:cNvSpPr/>
          <p:nvPr/>
        </p:nvSpPr>
        <p:spPr>
          <a:xfrm>
            <a:off x="1688609" y="3147357"/>
            <a:ext cx="5557932" cy="707886"/>
          </a:xfrm>
          <a:prstGeom prst="rect">
            <a:avLst/>
          </a:prstGeom>
        </p:spPr>
        <p:txBody>
          <a:bodyPr wrap="none">
            <a:spAutoFit/>
          </a:bodyPr>
          <a:lstStyle/>
          <a:p>
            <a:pPr marL="342900" indent="-342900" algn="ctr">
              <a:spcBef>
                <a:spcPct val="20000"/>
              </a:spcBef>
            </a:pPr>
            <a:r>
              <a:rPr lang="en-GB" sz="4000" b="1" kern="0" dirty="0" smtClean="0"/>
              <a:t>Why are you here today?</a:t>
            </a:r>
          </a:p>
        </p:txBody>
      </p:sp>
    </p:spTree>
    <p:extLst>
      <p:ext uri="{BB962C8B-B14F-4D97-AF65-F5344CB8AC3E}">
        <p14:creationId xmlns:p14="http://schemas.microsoft.com/office/powerpoint/2010/main" val="511905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marie.cooney\AppData\Local\Microsoft\Windows\Temporary Internet Files\Content.Outlook\TNSBIKUD\thinkUknow_blackbackground (2).png"/>
          <p:cNvPicPr>
            <a:picLocks noChangeAspect="1" noChangeArrowheads="1"/>
          </p:cNvPicPr>
          <p:nvPr/>
        </p:nvPicPr>
        <p:blipFill>
          <a:blip r:embed="rId3" cstate="print"/>
          <a:srcRect/>
          <a:stretch>
            <a:fillRect/>
          </a:stretch>
        </p:blipFill>
        <p:spPr bwMode="auto">
          <a:xfrm rot="21303711">
            <a:off x="5421384" y="2131078"/>
            <a:ext cx="3605912" cy="2866997"/>
          </a:xfrm>
          <a:prstGeom prst="rect">
            <a:avLst/>
          </a:prstGeom>
          <a:noFill/>
        </p:spPr>
      </p:pic>
      <p:sp>
        <p:nvSpPr>
          <p:cNvPr id="24578" name="Text Box 28"/>
          <p:cNvSpPr txBox="1">
            <a:spLocks noChangeArrowheads="1"/>
          </p:cNvSpPr>
          <p:nvPr/>
        </p:nvSpPr>
        <p:spPr bwMode="auto">
          <a:xfrm>
            <a:off x="755650" y="1628775"/>
            <a:ext cx="7632700" cy="396875"/>
          </a:xfrm>
          <a:prstGeom prst="rect">
            <a:avLst/>
          </a:prstGeom>
          <a:noFill/>
          <a:ln w="9525">
            <a:noFill/>
            <a:miter lim="800000"/>
            <a:headEnd/>
            <a:tailEnd/>
          </a:ln>
        </p:spPr>
        <p:txBody>
          <a:bodyPr>
            <a:spAutoFit/>
          </a:bodyPr>
          <a:lstStyle/>
          <a:p>
            <a:pPr eaLnBrk="0" hangingPunct="0"/>
            <a:endParaRPr lang="en-US" sz="2000"/>
          </a:p>
        </p:txBody>
      </p:sp>
      <p:sp>
        <p:nvSpPr>
          <p:cNvPr id="24579" name="Rectangle 4"/>
          <p:cNvSpPr>
            <a:spLocks noChangeArrowheads="1"/>
          </p:cNvSpPr>
          <p:nvPr/>
        </p:nvSpPr>
        <p:spPr bwMode="auto">
          <a:xfrm>
            <a:off x="457200" y="2286000"/>
            <a:ext cx="8358218" cy="3138487"/>
          </a:xfrm>
          <a:prstGeom prst="rect">
            <a:avLst/>
          </a:prstGeom>
        </p:spPr>
        <p:txBody>
          <a:bodyPr/>
          <a:lstStyle/>
          <a:p>
            <a:pPr marL="342900" indent="-342900" algn="ctr">
              <a:spcBef>
                <a:spcPct val="20000"/>
              </a:spcBef>
            </a:pPr>
            <a:endParaRPr lang="en-GB" sz="4400" b="1" kern="0" dirty="0" smtClean="0">
              <a:latin typeface="+mn-lt"/>
            </a:endParaRPr>
          </a:p>
        </p:txBody>
      </p:sp>
      <p:sp>
        <p:nvSpPr>
          <p:cNvPr id="5" name="TextBox 4"/>
          <p:cNvSpPr txBox="1"/>
          <p:nvPr/>
        </p:nvSpPr>
        <p:spPr>
          <a:xfrm>
            <a:off x="6172200" y="2438400"/>
            <a:ext cx="2743200" cy="584775"/>
          </a:xfrm>
          <a:prstGeom prst="rect">
            <a:avLst/>
          </a:prstGeom>
          <a:noFill/>
        </p:spPr>
        <p:txBody>
          <a:bodyPr wrap="square" rtlCol="0">
            <a:spAutoFit/>
          </a:bodyPr>
          <a:lstStyle/>
          <a:p>
            <a:endParaRPr lang="en-GB" sz="1600" dirty="0" smtClean="0"/>
          </a:p>
          <a:p>
            <a:endParaRPr lang="en-GB" sz="1600" dirty="0"/>
          </a:p>
        </p:txBody>
      </p:sp>
      <p:sp>
        <p:nvSpPr>
          <p:cNvPr id="7" name="Rectangle 6"/>
          <p:cNvSpPr/>
          <p:nvPr/>
        </p:nvSpPr>
        <p:spPr>
          <a:xfrm>
            <a:off x="1671192" y="152400"/>
            <a:ext cx="5557932" cy="707886"/>
          </a:xfrm>
          <a:prstGeom prst="rect">
            <a:avLst/>
          </a:prstGeom>
        </p:spPr>
        <p:txBody>
          <a:bodyPr wrap="none">
            <a:spAutoFit/>
          </a:bodyPr>
          <a:lstStyle/>
          <a:p>
            <a:pPr marL="342900" indent="-342900" algn="ctr">
              <a:spcBef>
                <a:spcPct val="20000"/>
              </a:spcBef>
            </a:pPr>
            <a:r>
              <a:rPr lang="en-GB" sz="4000" b="1" kern="0" dirty="0" smtClean="0">
                <a:solidFill>
                  <a:schemeClr val="bg1"/>
                </a:solidFill>
              </a:rPr>
              <a:t>Why are you here today?</a:t>
            </a:r>
          </a:p>
        </p:txBody>
      </p:sp>
      <p:pic>
        <p:nvPicPr>
          <p:cNvPr id="9" name="Picture 2" descr="C:\Users\marie.cooney\AppData\Local\Microsoft\Windows\Temporary Internet Files\Content.Outlook\TNSBIKUD\thinkUknow_blackbackground (2).png"/>
          <p:cNvPicPr>
            <a:picLocks noChangeAspect="1" noChangeArrowheads="1"/>
          </p:cNvPicPr>
          <p:nvPr/>
        </p:nvPicPr>
        <p:blipFill>
          <a:blip r:embed="rId3" cstate="print"/>
          <a:srcRect/>
          <a:stretch>
            <a:fillRect/>
          </a:stretch>
        </p:blipFill>
        <p:spPr bwMode="auto">
          <a:xfrm rot="21303711">
            <a:off x="-33225" y="2210452"/>
            <a:ext cx="3682258" cy="2927698"/>
          </a:xfrm>
          <a:prstGeom prst="rect">
            <a:avLst/>
          </a:prstGeom>
          <a:noFill/>
        </p:spPr>
      </p:pic>
      <p:sp>
        <p:nvSpPr>
          <p:cNvPr id="10" name="Rectangle 9"/>
          <p:cNvSpPr/>
          <p:nvPr/>
        </p:nvSpPr>
        <p:spPr>
          <a:xfrm>
            <a:off x="685800" y="2667000"/>
            <a:ext cx="2057400" cy="2031325"/>
          </a:xfrm>
          <a:prstGeom prst="rect">
            <a:avLst/>
          </a:prstGeom>
        </p:spPr>
        <p:txBody>
          <a:bodyPr wrap="square">
            <a:spAutoFit/>
          </a:bodyPr>
          <a:lstStyle/>
          <a:p>
            <a:endParaRPr lang="en-GB" dirty="0" smtClean="0"/>
          </a:p>
          <a:p>
            <a:r>
              <a:rPr lang="en-GB" b="1" dirty="0" smtClean="0">
                <a:solidFill>
                  <a:schemeClr val="bg1"/>
                </a:solidFill>
              </a:rPr>
              <a:t>48% </a:t>
            </a:r>
            <a:r>
              <a:rPr lang="en-GB" dirty="0" smtClean="0">
                <a:solidFill>
                  <a:schemeClr val="bg1"/>
                </a:solidFill>
              </a:rPr>
              <a:t>of children in the UK say there are things on the internet that bother children their own age </a:t>
            </a:r>
          </a:p>
        </p:txBody>
      </p:sp>
      <p:sp>
        <p:nvSpPr>
          <p:cNvPr id="11" name="Rectangle 10"/>
          <p:cNvSpPr/>
          <p:nvPr/>
        </p:nvSpPr>
        <p:spPr>
          <a:xfrm>
            <a:off x="228600" y="5181600"/>
            <a:ext cx="1720343" cy="369332"/>
          </a:xfrm>
          <a:prstGeom prst="rect">
            <a:avLst/>
          </a:prstGeom>
        </p:spPr>
        <p:txBody>
          <a:bodyPr wrap="none">
            <a:spAutoFit/>
          </a:bodyPr>
          <a:lstStyle/>
          <a:p>
            <a:r>
              <a:rPr lang="en-GB" dirty="0" smtClean="0"/>
              <a:t>EU Kids Online II</a:t>
            </a:r>
          </a:p>
        </p:txBody>
      </p:sp>
      <p:pic>
        <p:nvPicPr>
          <p:cNvPr id="12" name="Picture 2" descr="C:\Users\marie.cooney\AppData\Local\Microsoft\Windows\Temporary Internet Files\Content.Outlook\TNSBIKUD\thinkUknow_blackbackground (2).png"/>
          <p:cNvPicPr>
            <a:picLocks noChangeAspect="1" noChangeArrowheads="1"/>
          </p:cNvPicPr>
          <p:nvPr/>
        </p:nvPicPr>
        <p:blipFill>
          <a:blip r:embed="rId3" cstate="print"/>
          <a:srcRect/>
          <a:stretch>
            <a:fillRect/>
          </a:stretch>
        </p:blipFill>
        <p:spPr bwMode="auto">
          <a:xfrm rot="21303711">
            <a:off x="2481180" y="3782289"/>
            <a:ext cx="3676236" cy="2922910"/>
          </a:xfrm>
          <a:prstGeom prst="rect">
            <a:avLst/>
          </a:prstGeom>
          <a:noFill/>
        </p:spPr>
      </p:pic>
      <p:sp>
        <p:nvSpPr>
          <p:cNvPr id="13" name="Rectangle 12"/>
          <p:cNvSpPr/>
          <p:nvPr/>
        </p:nvSpPr>
        <p:spPr>
          <a:xfrm>
            <a:off x="3124200" y="4419600"/>
            <a:ext cx="2438400" cy="1477328"/>
          </a:xfrm>
          <a:prstGeom prst="rect">
            <a:avLst/>
          </a:prstGeom>
        </p:spPr>
        <p:txBody>
          <a:bodyPr wrap="square">
            <a:spAutoFit/>
          </a:bodyPr>
          <a:lstStyle/>
          <a:p>
            <a:endParaRPr lang="en-GB" dirty="0" smtClean="0"/>
          </a:p>
          <a:p>
            <a:r>
              <a:rPr lang="en-GB" dirty="0" smtClean="0">
                <a:solidFill>
                  <a:schemeClr val="bg1"/>
                </a:solidFill>
              </a:rPr>
              <a:t>48% of parents think their child knows more about the internet then they do </a:t>
            </a:r>
            <a:endParaRPr lang="en-GB" dirty="0"/>
          </a:p>
        </p:txBody>
      </p:sp>
      <p:sp>
        <p:nvSpPr>
          <p:cNvPr id="14" name="Rectangle 13"/>
          <p:cNvSpPr/>
          <p:nvPr/>
        </p:nvSpPr>
        <p:spPr>
          <a:xfrm>
            <a:off x="7543800" y="4953000"/>
            <a:ext cx="1325427" cy="369332"/>
          </a:xfrm>
          <a:prstGeom prst="rect">
            <a:avLst/>
          </a:prstGeom>
        </p:spPr>
        <p:txBody>
          <a:bodyPr wrap="none">
            <a:spAutoFit/>
          </a:bodyPr>
          <a:lstStyle/>
          <a:p>
            <a:r>
              <a:rPr lang="en-GB" dirty="0" err="1" smtClean="0"/>
              <a:t>Ofcom</a:t>
            </a:r>
            <a:r>
              <a:rPr lang="en-GB" dirty="0" smtClean="0"/>
              <a:t> 2011</a:t>
            </a:r>
          </a:p>
        </p:txBody>
      </p:sp>
      <p:sp>
        <p:nvSpPr>
          <p:cNvPr id="15" name="Rectangle 14"/>
          <p:cNvSpPr/>
          <p:nvPr/>
        </p:nvSpPr>
        <p:spPr>
          <a:xfrm>
            <a:off x="5867400" y="2743200"/>
            <a:ext cx="2895600" cy="1126462"/>
          </a:xfrm>
          <a:prstGeom prst="rect">
            <a:avLst/>
          </a:prstGeom>
        </p:spPr>
        <p:txBody>
          <a:bodyPr wrap="square">
            <a:spAutoFit/>
          </a:bodyPr>
          <a:lstStyle/>
          <a:p>
            <a:pPr marL="342900" indent="-342900">
              <a:spcBef>
                <a:spcPct val="20000"/>
              </a:spcBef>
            </a:pPr>
            <a:r>
              <a:rPr lang="en-US" sz="1600" b="1" kern="0" dirty="0" smtClean="0">
                <a:solidFill>
                  <a:schemeClr val="bg1"/>
                </a:solidFill>
              </a:rPr>
              <a:t>24% </a:t>
            </a:r>
            <a:r>
              <a:rPr lang="en-US" sz="1600" kern="0" dirty="0" smtClean="0">
                <a:solidFill>
                  <a:schemeClr val="bg1"/>
                </a:solidFill>
              </a:rPr>
              <a:t>of 11 – 16’s  who use the internet at home</a:t>
            </a:r>
          </a:p>
          <a:p>
            <a:pPr marL="342900" indent="-342900">
              <a:spcBef>
                <a:spcPct val="20000"/>
              </a:spcBef>
            </a:pPr>
            <a:r>
              <a:rPr lang="en-US" sz="1600" kern="0" dirty="0" smtClean="0">
                <a:solidFill>
                  <a:schemeClr val="bg1"/>
                </a:solidFill>
              </a:rPr>
              <a:t> feel more confident on the internet than in real life </a:t>
            </a:r>
          </a:p>
        </p:txBody>
      </p:sp>
    </p:spTree>
    <p:extLst>
      <p:ext uri="{BB962C8B-B14F-4D97-AF65-F5344CB8AC3E}">
        <p14:creationId xmlns:p14="http://schemas.microsoft.com/office/powerpoint/2010/main" val="16631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rie.cooney\AppData\Local\Microsoft\Windows\Temporary Internet Files\Content.Outlook\TNSBIKUD\thinkUknow_blackbackground (2).png"/>
          <p:cNvPicPr>
            <a:picLocks noChangeAspect="1" noChangeArrowheads="1"/>
          </p:cNvPicPr>
          <p:nvPr/>
        </p:nvPicPr>
        <p:blipFill>
          <a:blip r:embed="rId3" cstate="print"/>
          <a:srcRect/>
          <a:stretch>
            <a:fillRect/>
          </a:stretch>
        </p:blipFill>
        <p:spPr bwMode="auto">
          <a:xfrm rot="21303711">
            <a:off x="566903" y="2579287"/>
            <a:ext cx="3389604" cy="2695014"/>
          </a:xfrm>
          <a:prstGeom prst="rect">
            <a:avLst/>
          </a:prstGeom>
          <a:noFill/>
        </p:spPr>
      </p:pic>
      <p:pic>
        <p:nvPicPr>
          <p:cNvPr id="9" name="Picture 2" descr="C:\Users\marie.cooney\AppData\Local\Microsoft\Windows\Temporary Internet Files\Content.Outlook\TNSBIKUD\thinkUknow_blackbackground (2).png"/>
          <p:cNvPicPr>
            <a:picLocks noChangeAspect="1" noChangeArrowheads="1"/>
          </p:cNvPicPr>
          <p:nvPr/>
        </p:nvPicPr>
        <p:blipFill>
          <a:blip r:embed="rId3" cstate="print"/>
          <a:srcRect/>
          <a:stretch>
            <a:fillRect/>
          </a:stretch>
        </p:blipFill>
        <p:spPr bwMode="auto">
          <a:xfrm rot="21303711">
            <a:off x="5215103" y="2579287"/>
            <a:ext cx="3389604" cy="2695014"/>
          </a:xfrm>
          <a:prstGeom prst="rect">
            <a:avLst/>
          </a:prstGeom>
          <a:noFill/>
        </p:spPr>
      </p:pic>
      <p:pic>
        <p:nvPicPr>
          <p:cNvPr id="11" name="Picture 10" descr="opportunities word.jpg"/>
          <p:cNvPicPr>
            <a:picLocks noChangeAspect="1"/>
          </p:cNvPicPr>
          <p:nvPr/>
        </p:nvPicPr>
        <p:blipFill>
          <a:blip r:embed="rId4" cstate="print"/>
          <a:stretch>
            <a:fillRect/>
          </a:stretch>
        </p:blipFill>
        <p:spPr>
          <a:xfrm>
            <a:off x="1066800" y="3657600"/>
            <a:ext cx="2219325" cy="342900"/>
          </a:xfrm>
          <a:prstGeom prst="rect">
            <a:avLst/>
          </a:prstGeom>
        </p:spPr>
      </p:pic>
      <p:pic>
        <p:nvPicPr>
          <p:cNvPr id="12" name="Picture 11" descr="risks word.jpg"/>
          <p:cNvPicPr>
            <a:picLocks noChangeAspect="1"/>
          </p:cNvPicPr>
          <p:nvPr/>
        </p:nvPicPr>
        <p:blipFill>
          <a:blip r:embed="rId5" cstate="print"/>
          <a:stretch>
            <a:fillRect/>
          </a:stretch>
        </p:blipFill>
        <p:spPr>
          <a:xfrm>
            <a:off x="6248400" y="3581400"/>
            <a:ext cx="1104900" cy="37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52400"/>
            <a:ext cx="8229600" cy="1143000"/>
          </a:xfrm>
        </p:spPr>
        <p:txBody>
          <a:bodyPr/>
          <a:lstStyle/>
          <a:p>
            <a:r>
              <a:rPr lang="en-GB" b="1" dirty="0"/>
              <a:t>Benefits of the </a:t>
            </a:r>
            <a:r>
              <a:rPr lang="en-GB" b="1" dirty="0" smtClean="0"/>
              <a:t>Internet</a:t>
            </a:r>
            <a:endParaRPr lang="en-GB" dirty="0"/>
          </a:p>
        </p:txBody>
      </p:sp>
      <p:sp>
        <p:nvSpPr>
          <p:cNvPr id="7" name="Rectangle 3"/>
          <p:cNvSpPr>
            <a:spLocks noGrp="1" noChangeArrowheads="1"/>
          </p:cNvSpPr>
          <p:nvPr>
            <p:ph idx="1"/>
          </p:nvPr>
        </p:nvSpPr>
        <p:spPr>
          <a:xfrm>
            <a:off x="457200" y="1981200"/>
            <a:ext cx="8229600" cy="4525963"/>
          </a:xfrm>
        </p:spPr>
        <p:txBody>
          <a:bodyPr>
            <a:normAutofit lnSpcReduction="10000"/>
          </a:bodyPr>
          <a:lstStyle/>
          <a:p>
            <a:pPr eaLnBrk="1" hangingPunct="1">
              <a:spcBef>
                <a:spcPct val="0"/>
              </a:spcBef>
              <a:defRPr/>
            </a:pPr>
            <a:r>
              <a:rPr lang="en-GB" sz="2800" dirty="0" smtClean="0"/>
              <a:t>Learn through play: educational games and programmes</a:t>
            </a:r>
          </a:p>
          <a:p>
            <a:pPr eaLnBrk="1" hangingPunct="1">
              <a:spcBef>
                <a:spcPct val="0"/>
              </a:spcBef>
              <a:defRPr/>
            </a:pPr>
            <a:r>
              <a:rPr lang="en-GB" sz="2800" dirty="0" smtClean="0"/>
              <a:t>Research information </a:t>
            </a:r>
          </a:p>
          <a:p>
            <a:pPr eaLnBrk="1" hangingPunct="1">
              <a:spcBef>
                <a:spcPct val="0"/>
              </a:spcBef>
              <a:defRPr/>
            </a:pPr>
            <a:r>
              <a:rPr lang="en-GB" sz="2800" dirty="0" smtClean="0"/>
              <a:t>Networking: The opportunity to communicate with people from all around the world and to share resources and ideas with people that have the same interests </a:t>
            </a:r>
          </a:p>
          <a:p>
            <a:pPr eaLnBrk="1" hangingPunct="1">
              <a:spcBef>
                <a:spcPct val="0"/>
              </a:spcBef>
              <a:defRPr/>
            </a:pPr>
            <a:r>
              <a:rPr lang="en-GB" sz="2800" dirty="0" smtClean="0"/>
              <a:t>Shopping around the world without leaving your computer </a:t>
            </a:r>
          </a:p>
          <a:p>
            <a:pPr eaLnBrk="1" hangingPunct="1">
              <a:spcBef>
                <a:spcPct val="0"/>
              </a:spcBef>
              <a:defRPr/>
            </a:pPr>
            <a:r>
              <a:rPr lang="en-GB" sz="2800" dirty="0" smtClean="0"/>
              <a:t>Multi tasking</a:t>
            </a:r>
          </a:p>
          <a:p>
            <a:pPr eaLnBrk="1" hangingPunct="1">
              <a:spcBef>
                <a:spcPct val="0"/>
              </a:spcBef>
              <a:defRPr/>
            </a:pPr>
            <a:r>
              <a:rPr lang="en-GB" sz="2800" dirty="0" smtClean="0"/>
              <a:t>Creativity skills</a:t>
            </a:r>
          </a:p>
          <a:p>
            <a:pPr eaLnBrk="1" hangingPunct="1">
              <a:lnSpc>
                <a:spcPct val="80000"/>
              </a:lnSpc>
              <a:defRPr/>
            </a:pPr>
            <a:endParaRPr lang="en-US" sz="2800" dirty="0" smtClean="0"/>
          </a:p>
        </p:txBody>
      </p:sp>
    </p:spTree>
    <p:extLst>
      <p:ext uri="{BB962C8B-B14F-4D97-AF65-F5344CB8AC3E}">
        <p14:creationId xmlns:p14="http://schemas.microsoft.com/office/powerpoint/2010/main" val="2844185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Top)">
                                      <p:cBhvr>
                                        <p:cTn id="7" dur="3000"/>
                                        <p:tgtEl>
                                          <p:spTgt spid="7">
                                            <p:txEl>
                                              <p:pRg st="0" end="0"/>
                                            </p:txEl>
                                          </p:spTgt>
                                        </p:tgtEl>
                                      </p:cBhvr>
                                    </p:animEffect>
                                  </p:childTnLst>
                                </p:cTn>
                              </p:par>
                              <p:par>
                                <p:cTn id="8" presetID="12" presetClass="entr" presetSubtype="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slide(fromTop)">
                                      <p:cBhvr>
                                        <p:cTn id="10" dur="3000"/>
                                        <p:tgtEl>
                                          <p:spTgt spid="7">
                                            <p:txEl>
                                              <p:pRg st="1" end="1"/>
                                            </p:txEl>
                                          </p:spTgt>
                                        </p:tgtEl>
                                      </p:cBhvr>
                                    </p:animEffect>
                                  </p:childTnLst>
                                </p:cTn>
                              </p:par>
                              <p:par>
                                <p:cTn id="11" presetID="12" presetClass="entr" presetSubtype="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slide(fromTop)">
                                      <p:cBhvr>
                                        <p:cTn id="13" dur="3000"/>
                                        <p:tgtEl>
                                          <p:spTgt spid="7">
                                            <p:txEl>
                                              <p:pRg st="2" end="2"/>
                                            </p:txEl>
                                          </p:spTgt>
                                        </p:tgtEl>
                                      </p:cBhvr>
                                    </p:animEffect>
                                  </p:childTnLst>
                                </p:cTn>
                              </p:par>
                              <p:par>
                                <p:cTn id="14" presetID="12" presetClass="entr" presetSubtype="1"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slide(fromTop)">
                                      <p:cBhvr>
                                        <p:cTn id="16" dur="3000"/>
                                        <p:tgtEl>
                                          <p:spTgt spid="7">
                                            <p:txEl>
                                              <p:pRg st="3" end="3"/>
                                            </p:txEl>
                                          </p:spTgt>
                                        </p:tgtEl>
                                      </p:cBhvr>
                                    </p:animEffect>
                                  </p:childTnLst>
                                </p:cTn>
                              </p:par>
                              <p:par>
                                <p:cTn id="17" presetID="12" presetClass="entr" presetSubtype="1"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slide(fromTop)">
                                      <p:cBhvr>
                                        <p:cTn id="19" dur="3000"/>
                                        <p:tgtEl>
                                          <p:spTgt spid="7">
                                            <p:txEl>
                                              <p:pRg st="4" end="4"/>
                                            </p:txEl>
                                          </p:spTgt>
                                        </p:tgtEl>
                                      </p:cBhvr>
                                    </p:animEffect>
                                  </p:childTnLst>
                                </p:cTn>
                              </p:par>
                              <p:par>
                                <p:cTn id="20" presetID="12" presetClass="entr" presetSubtype="1"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slide(fromTop)">
                                      <p:cBhvr>
                                        <p:cTn id="22" dur="3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52400"/>
            <a:ext cx="8229600" cy="1143000"/>
          </a:xfrm>
        </p:spPr>
        <p:txBody>
          <a:bodyPr/>
          <a:lstStyle/>
          <a:p>
            <a:r>
              <a:rPr lang="en-GB" b="1" dirty="0"/>
              <a:t>Risks of using the </a:t>
            </a:r>
            <a:r>
              <a:rPr lang="en-GB" b="1" dirty="0" smtClean="0"/>
              <a:t>Internet</a:t>
            </a:r>
            <a:endParaRPr lang="en-GB" dirty="0"/>
          </a:p>
        </p:txBody>
      </p:sp>
      <p:sp>
        <p:nvSpPr>
          <p:cNvPr id="7" name="Rectangle 3"/>
          <p:cNvSpPr>
            <a:spLocks noGrp="1" noChangeArrowheads="1"/>
          </p:cNvSpPr>
          <p:nvPr>
            <p:ph idx="1"/>
          </p:nvPr>
        </p:nvSpPr>
        <p:spPr>
          <a:xfrm>
            <a:off x="457200" y="1981200"/>
            <a:ext cx="8229600" cy="4525963"/>
          </a:xfrm>
        </p:spPr>
        <p:txBody>
          <a:bodyPr/>
          <a:lstStyle/>
          <a:p>
            <a:pPr>
              <a:lnSpc>
                <a:spcPct val="90000"/>
              </a:lnSpc>
              <a:defRPr/>
            </a:pPr>
            <a:r>
              <a:rPr lang="en-GB" sz="2800" dirty="0" smtClean="0"/>
              <a:t>Privacy</a:t>
            </a:r>
          </a:p>
          <a:p>
            <a:pPr>
              <a:lnSpc>
                <a:spcPct val="90000"/>
              </a:lnSpc>
              <a:defRPr/>
            </a:pPr>
            <a:r>
              <a:rPr lang="en-GB" sz="2800" dirty="0" smtClean="0"/>
              <a:t>Grooming: Paedophiles </a:t>
            </a:r>
            <a:r>
              <a:rPr lang="en-GB" sz="2800" dirty="0"/>
              <a:t>use the internet to meet young people</a:t>
            </a:r>
          </a:p>
          <a:p>
            <a:pPr>
              <a:lnSpc>
                <a:spcPct val="90000"/>
              </a:lnSpc>
              <a:defRPr/>
            </a:pPr>
            <a:r>
              <a:rPr lang="en-GB" sz="2800" dirty="0"/>
              <a:t>People lying to others online</a:t>
            </a:r>
          </a:p>
          <a:p>
            <a:pPr>
              <a:lnSpc>
                <a:spcPct val="90000"/>
              </a:lnSpc>
              <a:defRPr/>
            </a:pPr>
            <a:r>
              <a:rPr lang="en-GB" sz="2800" dirty="0"/>
              <a:t>Bullying using the internet (</a:t>
            </a:r>
            <a:r>
              <a:rPr lang="en-GB" sz="2800" dirty="0" err="1"/>
              <a:t>Cyberbullying</a:t>
            </a:r>
            <a:r>
              <a:rPr lang="en-GB" sz="2800" dirty="0"/>
              <a:t>)</a:t>
            </a:r>
          </a:p>
          <a:p>
            <a:pPr>
              <a:lnSpc>
                <a:spcPct val="90000"/>
              </a:lnSpc>
              <a:defRPr/>
            </a:pPr>
            <a:r>
              <a:rPr lang="en-GB" sz="2800" dirty="0"/>
              <a:t>Seeing inappropriate images and material</a:t>
            </a:r>
          </a:p>
          <a:p>
            <a:pPr>
              <a:lnSpc>
                <a:spcPct val="90000"/>
              </a:lnSpc>
              <a:defRPr/>
            </a:pPr>
            <a:r>
              <a:rPr lang="en-GB" sz="2800" dirty="0"/>
              <a:t>Viruses and pop </a:t>
            </a:r>
            <a:r>
              <a:rPr lang="en-GB" sz="2800" dirty="0" smtClean="0"/>
              <a:t>ups</a:t>
            </a:r>
          </a:p>
          <a:p>
            <a:pPr>
              <a:lnSpc>
                <a:spcPct val="90000"/>
              </a:lnSpc>
              <a:defRPr/>
            </a:pPr>
            <a:r>
              <a:rPr lang="en-GB" sz="2800" dirty="0" smtClean="0"/>
              <a:t>Fraud and Scams</a:t>
            </a:r>
            <a:endParaRPr lang="en-GB" sz="2800" dirty="0"/>
          </a:p>
          <a:p>
            <a:pPr eaLnBrk="1" hangingPunct="1">
              <a:lnSpc>
                <a:spcPct val="80000"/>
              </a:lnSpc>
              <a:defRPr/>
            </a:pPr>
            <a:endParaRPr lang="en-US" sz="2800" dirty="0" smtClean="0"/>
          </a:p>
        </p:txBody>
      </p:sp>
    </p:spTree>
    <p:extLst>
      <p:ext uri="{BB962C8B-B14F-4D97-AF65-F5344CB8AC3E}">
        <p14:creationId xmlns:p14="http://schemas.microsoft.com/office/powerpoint/2010/main" val="1224514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Top)">
                                      <p:cBhvr>
                                        <p:cTn id="7" dur="3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lide(fromTop)">
                                      <p:cBhvr>
                                        <p:cTn id="12" dur="3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lide(fromTop)">
                                      <p:cBhvr>
                                        <p:cTn id="17" dur="3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slide(fromTop)">
                                      <p:cBhvr>
                                        <p:cTn id="22" dur="3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slide(fromTop)">
                                      <p:cBhvr>
                                        <p:cTn id="27" dur="3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slide(fromTop)">
                                      <p:cBhvr>
                                        <p:cTn id="32" dur="3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slide(fromTop)">
                                      <p:cBhvr>
                                        <p:cTn id="37" dur="3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04800"/>
            <a:ext cx="6858000" cy="707886"/>
          </a:xfrm>
          <a:prstGeom prst="rect">
            <a:avLst/>
          </a:prstGeom>
          <a:noFill/>
        </p:spPr>
        <p:txBody>
          <a:bodyPr wrap="square" rtlCol="0">
            <a:spAutoFit/>
          </a:bodyPr>
          <a:lstStyle/>
          <a:p>
            <a:r>
              <a:rPr lang="en-GB" sz="4000" b="1" dirty="0" smtClean="0"/>
              <a:t>Parents’ and Carers’ Guide </a:t>
            </a:r>
            <a:r>
              <a:rPr lang="en-GB" sz="4000" dirty="0" smtClean="0"/>
              <a:t> </a:t>
            </a:r>
            <a:endParaRPr lang="en-GB" sz="4000" dirty="0"/>
          </a:p>
        </p:txBody>
      </p:sp>
      <p:sp>
        <p:nvSpPr>
          <p:cNvPr id="3" name="TextBox 2"/>
          <p:cNvSpPr txBox="1"/>
          <p:nvPr/>
        </p:nvSpPr>
        <p:spPr>
          <a:xfrm>
            <a:off x="1905000" y="3276600"/>
            <a:ext cx="4876800" cy="523220"/>
          </a:xfrm>
          <a:prstGeom prst="rect">
            <a:avLst/>
          </a:prstGeom>
          <a:noFill/>
        </p:spPr>
        <p:txBody>
          <a:bodyPr wrap="square" rtlCol="0">
            <a:spAutoFit/>
          </a:bodyPr>
          <a:lstStyle/>
          <a:p>
            <a:pPr algn="ctr"/>
            <a:r>
              <a:rPr lang="en-GB" sz="2800" b="1" dirty="0" smtClean="0">
                <a:hlinkClick r:id="rId3"/>
              </a:rPr>
              <a:t>Film</a:t>
            </a:r>
            <a:endParaRPr lang="en-GB" sz="28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8771</TotalTime>
  <Words>623</Words>
  <Application>Microsoft Office PowerPoint</Application>
  <PresentationFormat>On-screen Show (4:3)</PresentationFormat>
  <Paragraphs>101</Paragraphs>
  <Slides>17</Slides>
  <Notes>17</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School Aims</vt:lpstr>
      <vt:lpstr>PowerPoint Presentation</vt:lpstr>
      <vt:lpstr>PowerPoint Presentation</vt:lpstr>
      <vt:lpstr>PowerPoint Presentation</vt:lpstr>
      <vt:lpstr>Benefits of the Internet</vt:lpstr>
      <vt:lpstr>Risks of using the Internet</vt:lpstr>
      <vt:lpstr>PowerPoint Presentation</vt:lpstr>
      <vt:lpstr>PowerPoint Presentation</vt:lpstr>
      <vt:lpstr>PowerPoint Presentation</vt:lpstr>
      <vt:lpstr>PowerPoint Presentation</vt:lpstr>
      <vt:lpstr>PowerPoint Presentation</vt:lpstr>
      <vt:lpstr>PowerPoint Presentation</vt:lpstr>
      <vt:lpstr>Star Wars Kid</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Marie Cooney [Internal - ceop.gsi.gov.uk]</dc:creator>
  <cp:lastModifiedBy>itassne</cp:lastModifiedBy>
  <cp:revision>699</cp:revision>
  <cp:lastPrinted>2013-09-17T13:41:58Z</cp:lastPrinted>
  <dcterms:created xsi:type="dcterms:W3CDTF">2006-08-16T00:00:00Z</dcterms:created>
  <dcterms:modified xsi:type="dcterms:W3CDTF">2013-09-17T13:42:21Z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-270487821</vt:i4>
  </property>
  <property fmtid="{D5CDD505-2E9C-101B-9397-08002B2CF9AE}" pid="3" name="_NewReviewCycle">
    <vt:lpwstr/>
  </property>
  <property fmtid="{D5CDD505-2E9C-101B-9397-08002B2CF9AE}" pid="4" name="_EmailSubject">
    <vt:lpwstr>FINAL versions (I hope!)</vt:lpwstr>
  </property>
  <property fmtid="{D5CDD505-2E9C-101B-9397-08002B2CF9AE}" pid="5" name="_AuthorEmail">
    <vt:lpwstr>Marie.Cooney@ceop.gsi.gov.uk</vt:lpwstr>
  </property>
  <property fmtid="{D5CDD505-2E9C-101B-9397-08002B2CF9AE}" pid="6" name="_AuthorEmailDisplayName">
    <vt:lpwstr>Marie Cooney [Internal - ceop.gsi.gov.uk]</vt:lpwstr>
  </property>
  <property fmtid="{D5CDD505-2E9C-101B-9397-08002B2CF9AE}" pid="7" name="_PreviousAdHocReviewCycleID">
    <vt:i4>914481742</vt:i4>
  </property>
</Properties>
</file>